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8"/>
  </p:notesMasterIdLst>
  <p:handoutMasterIdLst>
    <p:handoutMasterId r:id="rId29"/>
  </p:handoutMasterIdLst>
  <p:sldIdLst>
    <p:sldId id="256" r:id="rId2"/>
    <p:sldId id="283" r:id="rId3"/>
    <p:sldId id="294" r:id="rId4"/>
    <p:sldId id="295" r:id="rId5"/>
    <p:sldId id="296" r:id="rId6"/>
    <p:sldId id="297" r:id="rId7"/>
    <p:sldId id="298" r:id="rId8"/>
    <p:sldId id="299" r:id="rId9"/>
    <p:sldId id="300" r:id="rId10"/>
    <p:sldId id="301" r:id="rId11"/>
    <p:sldId id="302" r:id="rId12"/>
    <p:sldId id="303" r:id="rId13"/>
    <p:sldId id="306" r:id="rId14"/>
    <p:sldId id="309" r:id="rId15"/>
    <p:sldId id="310" r:id="rId16"/>
    <p:sldId id="292" r:id="rId17"/>
    <p:sldId id="293" r:id="rId18"/>
    <p:sldId id="288" r:id="rId19"/>
    <p:sldId id="311" r:id="rId20"/>
    <p:sldId id="312" r:id="rId21"/>
    <p:sldId id="313" r:id="rId22"/>
    <p:sldId id="314" r:id="rId23"/>
    <p:sldId id="315" r:id="rId24"/>
    <p:sldId id="316" r:id="rId25"/>
    <p:sldId id="317" r:id="rId26"/>
    <p:sldId id="282" r:id="rId27"/>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76" autoAdjust="0"/>
  </p:normalViewPr>
  <p:slideViewPr>
    <p:cSldViewPr>
      <p:cViewPr varScale="1">
        <p:scale>
          <a:sx n="77" d="100"/>
          <a:sy n="77" d="100"/>
        </p:scale>
        <p:origin x="90" y="696"/>
      </p:cViewPr>
      <p:guideLst>
        <p:guide orient="horz" pos="2160"/>
        <p:guide pos="2880"/>
      </p:guideLst>
    </p:cSldViewPr>
  </p:slideViewPr>
  <p:outlineViewPr>
    <p:cViewPr>
      <p:scale>
        <a:sx n="33" d="100"/>
        <a:sy n="33" d="100"/>
      </p:scale>
      <p:origin x="42" y="1383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21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9" y="0"/>
            <a:ext cx="3038475" cy="462120"/>
          </a:xfrm>
          <a:prstGeom prst="rect">
            <a:avLst/>
          </a:prstGeom>
        </p:spPr>
        <p:txBody>
          <a:bodyPr vert="horz" lIns="91440" tIns="45720" rIns="91440" bIns="45720" rtlCol="0"/>
          <a:lstStyle>
            <a:lvl1pPr algn="r">
              <a:defRPr sz="1200"/>
            </a:lvl1pPr>
          </a:lstStyle>
          <a:p>
            <a:fld id="{C57D0013-60F6-4362-9C91-961ABF9F78AC}" type="datetimeFigureOut">
              <a:rPr lang="en-US" smtClean="0"/>
              <a:t>3/6/2018</a:t>
            </a:fld>
            <a:endParaRPr lang="en-US"/>
          </a:p>
        </p:txBody>
      </p:sp>
      <p:sp>
        <p:nvSpPr>
          <p:cNvPr id="4" name="Footer Placeholder 3"/>
          <p:cNvSpPr>
            <a:spLocks noGrp="1"/>
          </p:cNvSpPr>
          <p:nvPr>
            <p:ph type="ftr" sz="quarter" idx="2"/>
          </p:nvPr>
        </p:nvSpPr>
        <p:spPr>
          <a:xfrm>
            <a:off x="1" y="8772378"/>
            <a:ext cx="3038475" cy="4621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9" y="8772378"/>
            <a:ext cx="3038475" cy="462120"/>
          </a:xfrm>
          <a:prstGeom prst="rect">
            <a:avLst/>
          </a:prstGeom>
        </p:spPr>
        <p:txBody>
          <a:bodyPr vert="horz" lIns="91440" tIns="45720" rIns="91440" bIns="45720" rtlCol="0" anchor="b"/>
          <a:lstStyle>
            <a:lvl1pPr algn="r">
              <a:defRPr sz="1200"/>
            </a:lvl1pPr>
          </a:lstStyle>
          <a:p>
            <a:fld id="{1AE4978F-EFAE-46C8-87B7-2E148C688074}" type="slidenum">
              <a:rPr lang="en-US" smtClean="0"/>
              <a:t>‹#›</a:t>
            </a:fld>
            <a:endParaRPr lang="en-US"/>
          </a:p>
        </p:txBody>
      </p:sp>
    </p:spTree>
    <p:extLst>
      <p:ext uri="{BB962C8B-B14F-4D97-AF65-F5344CB8AC3E}">
        <p14:creationId xmlns:p14="http://schemas.microsoft.com/office/powerpoint/2010/main" val="25835414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21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0"/>
            <a:ext cx="3037840" cy="462120"/>
          </a:xfrm>
          <a:prstGeom prst="rect">
            <a:avLst/>
          </a:prstGeom>
        </p:spPr>
        <p:txBody>
          <a:bodyPr vert="horz" lIns="91440" tIns="45720" rIns="91440" bIns="45720" rtlCol="0"/>
          <a:lstStyle>
            <a:lvl1pPr algn="r">
              <a:defRPr sz="1200"/>
            </a:lvl1pPr>
          </a:lstStyle>
          <a:p>
            <a:fld id="{09BB51B9-4823-415A-8322-645EBC68E59C}" type="datetimeFigureOut">
              <a:rPr lang="en-US" smtClean="0"/>
              <a:t>3/6/2018</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387767"/>
            <a:ext cx="5608320" cy="415591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378"/>
            <a:ext cx="3037840" cy="4621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378"/>
            <a:ext cx="3037840" cy="462120"/>
          </a:xfrm>
          <a:prstGeom prst="rect">
            <a:avLst/>
          </a:prstGeom>
        </p:spPr>
        <p:txBody>
          <a:bodyPr vert="horz" lIns="91440" tIns="45720" rIns="91440" bIns="45720" rtlCol="0" anchor="b"/>
          <a:lstStyle>
            <a:lvl1pPr algn="r">
              <a:defRPr sz="1200"/>
            </a:lvl1pPr>
          </a:lstStyle>
          <a:p>
            <a:fld id="{3DA6E613-9ED5-49ED-965F-614B78B96649}" type="slidenum">
              <a:rPr lang="en-US" smtClean="0"/>
              <a:t>‹#›</a:t>
            </a:fld>
            <a:endParaRPr lang="en-US"/>
          </a:p>
        </p:txBody>
      </p:sp>
    </p:spTree>
    <p:extLst>
      <p:ext uri="{BB962C8B-B14F-4D97-AF65-F5344CB8AC3E}">
        <p14:creationId xmlns:p14="http://schemas.microsoft.com/office/powerpoint/2010/main" val="22424540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DA6E613-9ED5-49ED-965F-614B78B96649}" type="slidenum">
              <a:rPr lang="en-US" smtClean="0"/>
              <a:t>1</a:t>
            </a:fld>
            <a:endParaRPr lang="en-US"/>
          </a:p>
        </p:txBody>
      </p:sp>
    </p:spTree>
    <p:extLst>
      <p:ext uri="{BB962C8B-B14F-4D97-AF65-F5344CB8AC3E}">
        <p14:creationId xmlns:p14="http://schemas.microsoft.com/office/powerpoint/2010/main" val="3569642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6E613-9ED5-49ED-965F-614B78B96649}" type="slidenum">
              <a:rPr lang="en-US" smtClean="0"/>
              <a:t>5</a:t>
            </a:fld>
            <a:endParaRPr lang="en-US"/>
          </a:p>
        </p:txBody>
      </p:sp>
    </p:spTree>
    <p:extLst>
      <p:ext uri="{BB962C8B-B14F-4D97-AF65-F5344CB8AC3E}">
        <p14:creationId xmlns:p14="http://schemas.microsoft.com/office/powerpoint/2010/main" val="3749425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6E613-9ED5-49ED-965F-614B78B96649}" type="slidenum">
              <a:rPr lang="en-US" smtClean="0"/>
              <a:t>19</a:t>
            </a:fld>
            <a:endParaRPr lang="en-US"/>
          </a:p>
        </p:txBody>
      </p:sp>
    </p:spTree>
    <p:extLst>
      <p:ext uri="{BB962C8B-B14F-4D97-AF65-F5344CB8AC3E}">
        <p14:creationId xmlns:p14="http://schemas.microsoft.com/office/powerpoint/2010/main" val="5344554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6E613-9ED5-49ED-965F-614B78B96649}" type="slidenum">
              <a:rPr lang="en-US" smtClean="0"/>
              <a:t>22</a:t>
            </a:fld>
            <a:endParaRPr lang="en-US"/>
          </a:p>
        </p:txBody>
      </p:sp>
    </p:spTree>
    <p:extLst>
      <p:ext uri="{BB962C8B-B14F-4D97-AF65-F5344CB8AC3E}">
        <p14:creationId xmlns:p14="http://schemas.microsoft.com/office/powerpoint/2010/main" val="20450728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a:t>Footer Text</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a:t>Footer Text</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600200"/>
          </a:xfrm>
        </p:spPr>
        <p:txBody>
          <a:bodyPr/>
          <a:lstStyle/>
          <a:p>
            <a:r>
              <a:rPr lang="en-US" dirty="0"/>
              <a:t>Click to edit Master title style</a:t>
            </a:r>
          </a:p>
        </p:txBody>
      </p:sp>
      <p:sp>
        <p:nvSpPr>
          <p:cNvPr id="3" name="Content Placeholder 2"/>
          <p:cNvSpPr>
            <a:spLocks noGrp="1"/>
          </p:cNvSpPr>
          <p:nvPr>
            <p:ph idx="1"/>
          </p:nvPr>
        </p:nvSpPr>
        <p:spPr>
          <a:xfrm>
            <a:off x="457200" y="2743200"/>
            <a:ext cx="8229600" cy="3200400"/>
          </a:xfrm>
        </p:spPr>
        <p:txBody>
          <a:bodyPr/>
          <a:lstStyle>
            <a:lvl1pPr marL="342900" indent="-342900">
              <a:buFont typeface="Wingdings" pitchFamily="2" charset="2"/>
              <a:buChar char="ü"/>
              <a:defRPr/>
            </a:lvl1pPr>
            <a:lvl5pPr>
              <a:defRPr/>
            </a:lvl5pPr>
            <a:lvl6pPr>
              <a:defRPr/>
            </a:lvl6pPr>
            <a:lvl7pPr>
              <a:defRPr/>
            </a:lvl7pPr>
            <a:lvl8pPr>
              <a:defRPr/>
            </a:lvl8pPr>
            <a:lvl9pPr>
              <a:buFont typeface="Arial" pitchFamily="34" charset="0"/>
              <a:buChar cha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a:t>Footer Text</a:t>
            </a:r>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r>
              <a:rPr lang="en-US"/>
              <a:t>Footer Text</a:t>
            </a:r>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Footer Placeholder 7"/>
          <p:cNvSpPr>
            <a:spLocks noGrp="1"/>
          </p:cNvSpPr>
          <p:nvPr>
            <p:ph type="ftr" sz="quarter" idx="11"/>
          </p:nvPr>
        </p:nvSpPr>
        <p:spPr/>
        <p:txBody>
          <a:bodyPr/>
          <a:lstStyle/>
          <a:p>
            <a:r>
              <a:rPr lang="en-US"/>
              <a:t>Footer Text</a:t>
            </a:r>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r>
              <a:rPr lang="en-US"/>
              <a:t>Footer Text</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t>Footer Text</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a:t>Footer Text</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a:t>Footer Text</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r>
              <a:rPr lang="en-US"/>
              <a:t>Footer Text</a:t>
            </a:r>
            <a:endParaRPr lang="en-US"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690A61F2-C2C2-4F3B-9E37-B9CF273A9C31}"/>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5181600" y="6031348"/>
            <a:ext cx="2971800" cy="790828"/>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Bleinhauser@MacMainLaw.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mailto:BLeinhauser@MacMainLaw.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2286000"/>
          </a:xfrm>
        </p:spPr>
        <p:txBody>
          <a:bodyPr/>
          <a:lstStyle/>
          <a:p>
            <a:r>
              <a:rPr lang="en-US" sz="4000" b="1" dirty="0"/>
              <a:t>Charter School Administration:</a:t>
            </a:r>
            <a:br>
              <a:rPr lang="en-US" sz="4000" b="1" dirty="0"/>
            </a:br>
            <a:r>
              <a:rPr lang="en-US" sz="4000" b="1" dirty="0"/>
              <a:t>Compliance with State and Federal Laws and Regulation</a:t>
            </a:r>
          </a:p>
        </p:txBody>
      </p:sp>
      <p:sp>
        <p:nvSpPr>
          <p:cNvPr id="3" name="Subtitle 2"/>
          <p:cNvSpPr>
            <a:spLocks noGrp="1"/>
          </p:cNvSpPr>
          <p:nvPr>
            <p:ph type="subTitle" idx="1"/>
          </p:nvPr>
        </p:nvSpPr>
        <p:spPr>
          <a:xfrm>
            <a:off x="1371600" y="2743200"/>
            <a:ext cx="6400800" cy="3352800"/>
          </a:xfrm>
        </p:spPr>
        <p:txBody>
          <a:bodyPr/>
          <a:lstStyle/>
          <a:p>
            <a:r>
              <a:rPr lang="en-US" sz="2000" dirty="0"/>
              <a:t>Presented by:</a:t>
            </a:r>
          </a:p>
          <a:p>
            <a:r>
              <a:rPr lang="en-US" sz="2000" dirty="0"/>
              <a:t>Brian H. Leinhauser, Esquire</a:t>
            </a:r>
          </a:p>
          <a:p>
            <a:r>
              <a:rPr lang="en-US" sz="2000" dirty="0"/>
              <a:t>The MacMain Law Group, LLC</a:t>
            </a:r>
          </a:p>
          <a:p>
            <a:r>
              <a:rPr lang="en-US" sz="2000" dirty="0"/>
              <a:t>101 </a:t>
            </a:r>
            <a:r>
              <a:rPr lang="en-US" sz="2000" dirty="0" err="1"/>
              <a:t>Lindenwood</a:t>
            </a:r>
            <a:r>
              <a:rPr lang="en-US" sz="2000" dirty="0"/>
              <a:t> Drive, Suite 160</a:t>
            </a:r>
          </a:p>
          <a:p>
            <a:r>
              <a:rPr lang="en-US" sz="2000" dirty="0"/>
              <a:t>Malvern, PA  19355</a:t>
            </a:r>
          </a:p>
          <a:p>
            <a:r>
              <a:rPr lang="en-US" sz="2000" dirty="0"/>
              <a:t>484-318-7106</a:t>
            </a:r>
          </a:p>
          <a:p>
            <a:r>
              <a:rPr lang="en-US" sz="2000" dirty="0">
                <a:hlinkClick r:id="rId3"/>
              </a:rPr>
              <a:t>Bleinhauser@MacMainLaw.com</a:t>
            </a:r>
            <a:endParaRPr lang="en-US" sz="2000" dirty="0"/>
          </a:p>
          <a:p>
            <a:endParaRPr lang="en-US" sz="2000" dirty="0"/>
          </a:p>
          <a:p>
            <a:endParaRPr lang="en-US" sz="2000" dirty="0"/>
          </a:p>
          <a:p>
            <a:endParaRPr lang="en-US" sz="2000" dirty="0"/>
          </a:p>
          <a:p>
            <a:endParaRPr lang="en-US" dirty="0"/>
          </a:p>
        </p:txBody>
      </p:sp>
    </p:spTree>
    <p:extLst>
      <p:ext uri="{BB962C8B-B14F-4D97-AF65-F5344CB8AC3E}">
        <p14:creationId xmlns:p14="http://schemas.microsoft.com/office/powerpoint/2010/main" val="42195007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lstStyle/>
          <a:p>
            <a:r>
              <a:rPr lang="en-US" dirty="0"/>
              <a:t>Access/Payment Issues</a:t>
            </a:r>
          </a:p>
        </p:txBody>
      </p:sp>
      <p:sp>
        <p:nvSpPr>
          <p:cNvPr id="3" name="Content Placeholder 2"/>
          <p:cNvSpPr>
            <a:spLocks noGrp="1"/>
          </p:cNvSpPr>
          <p:nvPr>
            <p:ph idx="1"/>
          </p:nvPr>
        </p:nvSpPr>
        <p:spPr>
          <a:xfrm>
            <a:off x="457200" y="1752600"/>
            <a:ext cx="8229600" cy="4191000"/>
          </a:xfrm>
        </p:spPr>
        <p:txBody>
          <a:bodyPr>
            <a:normAutofit/>
          </a:bodyPr>
          <a:lstStyle/>
          <a:p>
            <a:pPr>
              <a:buFont typeface="Arial" panose="020B0604020202020204" pitchFamily="34" charset="0"/>
              <a:buChar char="•"/>
            </a:pPr>
            <a:r>
              <a:rPr lang="en-US" dirty="0"/>
              <a:t>Agency is only required to provide the record in the current medium.</a:t>
            </a:r>
          </a:p>
          <a:p>
            <a:pPr>
              <a:buFont typeface="Arial" panose="020B0604020202020204" pitchFamily="34" charset="0"/>
              <a:buChar char="•"/>
            </a:pPr>
            <a:r>
              <a:rPr lang="en-US" dirty="0"/>
              <a:t>Cannot charge for electronic records.</a:t>
            </a:r>
          </a:p>
          <a:p>
            <a:pPr>
              <a:buFont typeface="Arial" panose="020B0604020202020204" pitchFamily="34" charset="0"/>
              <a:buChar char="•"/>
            </a:pPr>
            <a:r>
              <a:rPr lang="en-US" dirty="0"/>
              <a:t>Must allow requester to use their own equipment to make copies</a:t>
            </a:r>
          </a:p>
          <a:p>
            <a:pPr>
              <a:buFont typeface="Arial" panose="020B0604020202020204" pitchFamily="34" charset="0"/>
              <a:buChar char="•"/>
            </a:pPr>
            <a:r>
              <a:rPr lang="en-US" dirty="0"/>
              <a:t>Cannot charge for labor/redaction/legal review</a:t>
            </a:r>
          </a:p>
          <a:p>
            <a:pPr>
              <a:buFont typeface="Arial" panose="020B0604020202020204" pitchFamily="34" charset="0"/>
              <a:buChar char="•"/>
            </a:pPr>
            <a:r>
              <a:rPr lang="en-US" dirty="0"/>
              <a:t>Can only charge for the actual cost/pass-through costs.</a:t>
            </a:r>
          </a:p>
          <a:p>
            <a:pPr>
              <a:buFont typeface="Arial" panose="020B0604020202020204" pitchFamily="34" charset="0"/>
              <a:buChar char="•"/>
            </a:pPr>
            <a:r>
              <a:rPr lang="en-US" dirty="0"/>
              <a:t>No surprises – contact the requester with an estimate before the work starts.</a:t>
            </a:r>
          </a:p>
          <a:p>
            <a:pPr>
              <a:buFont typeface="Arial" panose="020B0604020202020204" pitchFamily="34" charset="0"/>
              <a:buChar char="•"/>
            </a:pPr>
            <a:endParaRPr lang="en-US" dirty="0"/>
          </a:p>
        </p:txBody>
      </p:sp>
    </p:spTree>
    <p:extLst>
      <p:ext uri="{BB962C8B-B14F-4D97-AF65-F5344CB8AC3E}">
        <p14:creationId xmlns:p14="http://schemas.microsoft.com/office/powerpoint/2010/main" val="38800642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990600"/>
          </a:xfrm>
        </p:spPr>
        <p:txBody>
          <a:bodyPr/>
          <a:lstStyle/>
          <a:p>
            <a:r>
              <a:rPr lang="en-US" dirty="0"/>
              <a:t>Denying Access</a:t>
            </a:r>
          </a:p>
        </p:txBody>
      </p:sp>
      <p:sp>
        <p:nvSpPr>
          <p:cNvPr id="3" name="Content Placeholder 2"/>
          <p:cNvSpPr>
            <a:spLocks noGrp="1"/>
          </p:cNvSpPr>
          <p:nvPr>
            <p:ph idx="1"/>
          </p:nvPr>
        </p:nvSpPr>
        <p:spPr>
          <a:xfrm>
            <a:off x="457200" y="1676400"/>
            <a:ext cx="8229600" cy="4267200"/>
          </a:xfrm>
        </p:spPr>
        <p:txBody>
          <a:bodyPr>
            <a:normAutofit lnSpcReduction="10000"/>
          </a:bodyPr>
          <a:lstStyle/>
          <a:p>
            <a:pPr>
              <a:buFont typeface="Arial" panose="020B0604020202020204" pitchFamily="34" charset="0"/>
              <a:buChar char="•"/>
            </a:pPr>
            <a:r>
              <a:rPr lang="en-US" sz="2600" dirty="0"/>
              <a:t>A denial must include:</a:t>
            </a:r>
          </a:p>
          <a:p>
            <a:pPr lvl="1">
              <a:buFont typeface="Arial" panose="020B0604020202020204" pitchFamily="34" charset="0"/>
              <a:buChar char="•"/>
            </a:pPr>
            <a:r>
              <a:rPr lang="en-US" sz="2600" dirty="0"/>
              <a:t>A description of the requested record</a:t>
            </a:r>
          </a:p>
          <a:p>
            <a:pPr lvl="1">
              <a:buFont typeface="Arial" panose="020B0604020202020204" pitchFamily="34" charset="0"/>
              <a:buChar char="•"/>
            </a:pPr>
            <a:r>
              <a:rPr lang="en-US" sz="2600" dirty="0"/>
              <a:t>The legal and factual grounds for denial </a:t>
            </a:r>
          </a:p>
          <a:p>
            <a:pPr lvl="1">
              <a:buFont typeface="Arial" panose="020B0604020202020204" pitchFamily="34" charset="0"/>
              <a:buChar char="•"/>
            </a:pPr>
            <a:r>
              <a:rPr lang="en-US" sz="2600" dirty="0"/>
              <a:t>Name, title, signature, business address, and phone number of the Records Officer</a:t>
            </a:r>
          </a:p>
          <a:p>
            <a:pPr lvl="1">
              <a:buFont typeface="Arial" panose="020B0604020202020204" pitchFamily="34" charset="0"/>
              <a:buChar char="•"/>
            </a:pPr>
            <a:r>
              <a:rPr lang="en-US" sz="2600" dirty="0"/>
              <a:t>Date of response</a:t>
            </a:r>
          </a:p>
          <a:p>
            <a:pPr lvl="1">
              <a:buFont typeface="Arial" panose="020B0604020202020204" pitchFamily="34" charset="0"/>
              <a:buChar char="•"/>
            </a:pPr>
            <a:r>
              <a:rPr lang="en-US" sz="2600" dirty="0"/>
              <a:t>The procedure to file an appeal with the Office of Open Records</a:t>
            </a:r>
          </a:p>
          <a:p>
            <a:pPr>
              <a:buFont typeface="Arial" panose="020B0604020202020204" pitchFamily="34" charset="0"/>
              <a:buChar char="•"/>
            </a:pPr>
            <a:r>
              <a:rPr lang="en-US" sz="2600" dirty="0"/>
              <a:t>If the agency denies or deem denies a request, an appeal may be filed within 15 business days</a:t>
            </a:r>
          </a:p>
          <a:p>
            <a:pPr>
              <a:buFont typeface="Arial" panose="020B0604020202020204" pitchFamily="34" charset="0"/>
              <a:buChar char="•"/>
            </a:pPr>
            <a:endParaRPr lang="en-US" dirty="0"/>
          </a:p>
        </p:txBody>
      </p:sp>
    </p:spTree>
    <p:extLst>
      <p:ext uri="{BB962C8B-B14F-4D97-AF65-F5344CB8AC3E}">
        <p14:creationId xmlns:p14="http://schemas.microsoft.com/office/powerpoint/2010/main" val="34955538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914400"/>
          </a:xfrm>
        </p:spPr>
        <p:txBody>
          <a:bodyPr/>
          <a:lstStyle/>
          <a:p>
            <a:r>
              <a:rPr lang="en-US" dirty="0"/>
              <a:t>Sunshine Act</a:t>
            </a:r>
          </a:p>
        </p:txBody>
      </p:sp>
      <p:sp>
        <p:nvSpPr>
          <p:cNvPr id="3" name="Content Placeholder 2"/>
          <p:cNvSpPr>
            <a:spLocks noGrp="1"/>
          </p:cNvSpPr>
          <p:nvPr>
            <p:ph idx="1"/>
          </p:nvPr>
        </p:nvSpPr>
        <p:spPr>
          <a:xfrm>
            <a:off x="457200" y="1752600"/>
            <a:ext cx="8229600" cy="4191000"/>
          </a:xfrm>
        </p:spPr>
        <p:txBody>
          <a:bodyPr>
            <a:normAutofit/>
          </a:bodyPr>
          <a:lstStyle/>
          <a:p>
            <a:pPr>
              <a:buFont typeface="Arial" panose="020B0604020202020204" pitchFamily="34" charset="0"/>
              <a:buChar char="•"/>
            </a:pPr>
            <a:r>
              <a:rPr lang="en-US" sz="3000" dirty="0"/>
              <a:t>Applies to any state or local government body and all committees that perform an essential government function and exercises authority to take official action.</a:t>
            </a:r>
          </a:p>
          <a:p>
            <a:pPr marL="0" indent="0">
              <a:buNone/>
            </a:pPr>
            <a:endParaRPr lang="en-US" sz="3000" dirty="0"/>
          </a:p>
          <a:p>
            <a:pPr>
              <a:buFont typeface="Arial" panose="020B0604020202020204" pitchFamily="34" charset="0"/>
              <a:buChar char="•"/>
            </a:pPr>
            <a:r>
              <a:rPr lang="en-US" sz="3000" dirty="0"/>
              <a:t>Charter School Boards are covered</a:t>
            </a:r>
          </a:p>
          <a:p>
            <a:pPr>
              <a:buFont typeface="Arial" panose="020B0604020202020204" pitchFamily="34" charset="0"/>
              <a:buChar char="•"/>
            </a:pPr>
            <a:endParaRPr lang="en-US" dirty="0"/>
          </a:p>
          <a:p>
            <a:pPr>
              <a:buFont typeface="Arial" panose="020B0604020202020204" pitchFamily="34" charset="0"/>
              <a:buChar char="•"/>
            </a:pPr>
            <a:endParaRPr lang="en-US" dirty="0"/>
          </a:p>
        </p:txBody>
      </p:sp>
    </p:spTree>
    <p:extLst>
      <p:ext uri="{BB962C8B-B14F-4D97-AF65-F5344CB8AC3E}">
        <p14:creationId xmlns:p14="http://schemas.microsoft.com/office/powerpoint/2010/main" val="26638844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lstStyle/>
          <a:p>
            <a:r>
              <a:rPr lang="en-US" dirty="0"/>
              <a:t>Public Notice</a:t>
            </a:r>
          </a:p>
        </p:txBody>
      </p:sp>
      <p:sp>
        <p:nvSpPr>
          <p:cNvPr id="3" name="Content Placeholder 2"/>
          <p:cNvSpPr>
            <a:spLocks noGrp="1"/>
          </p:cNvSpPr>
          <p:nvPr>
            <p:ph idx="1"/>
          </p:nvPr>
        </p:nvSpPr>
        <p:spPr>
          <a:xfrm>
            <a:off x="457200" y="1905000"/>
            <a:ext cx="8229600" cy="4038600"/>
          </a:xfrm>
        </p:spPr>
        <p:txBody>
          <a:bodyPr>
            <a:normAutofit/>
          </a:bodyPr>
          <a:lstStyle/>
          <a:p>
            <a:pPr>
              <a:buFont typeface="Arial" panose="020B0604020202020204" pitchFamily="34" charset="0"/>
              <a:buChar char="•"/>
            </a:pPr>
            <a:r>
              <a:rPr lang="en-US" sz="3000" dirty="0"/>
              <a:t>Three days in advance of the first regular meeting of the year, along with all of the remaining meetings.</a:t>
            </a:r>
          </a:p>
          <a:p>
            <a:pPr>
              <a:buFont typeface="Arial" panose="020B0604020202020204" pitchFamily="34" charset="0"/>
              <a:buChar char="•"/>
            </a:pPr>
            <a:r>
              <a:rPr lang="en-US" sz="3000" dirty="0"/>
              <a:t>Printed in a newspaper of general circulation.</a:t>
            </a:r>
          </a:p>
          <a:p>
            <a:pPr>
              <a:buFont typeface="Arial" panose="020B0604020202020204" pitchFamily="34" charset="0"/>
              <a:buChar char="•"/>
            </a:pPr>
            <a:r>
              <a:rPr lang="en-US" sz="3000" dirty="0"/>
              <a:t>Posted at the meeting site.</a:t>
            </a:r>
          </a:p>
          <a:p>
            <a:pPr>
              <a:buFont typeface="Arial" panose="020B0604020202020204" pitchFamily="34" charset="0"/>
              <a:buChar char="•"/>
            </a:pPr>
            <a:r>
              <a:rPr lang="en-US" sz="3000" dirty="0"/>
              <a:t>Special meetings require 24 hour notice.</a:t>
            </a:r>
          </a:p>
          <a:p>
            <a:pPr>
              <a:buFont typeface="Arial" panose="020B0604020202020204" pitchFamily="34" charset="0"/>
              <a:buChar char="•"/>
            </a:pPr>
            <a:endParaRPr lang="en-US" dirty="0"/>
          </a:p>
        </p:txBody>
      </p:sp>
    </p:spTree>
    <p:extLst>
      <p:ext uri="{BB962C8B-B14F-4D97-AF65-F5344CB8AC3E}">
        <p14:creationId xmlns:p14="http://schemas.microsoft.com/office/powerpoint/2010/main" val="35497529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219200"/>
          </a:xfrm>
        </p:spPr>
        <p:txBody>
          <a:bodyPr/>
          <a:lstStyle/>
          <a:p>
            <a:r>
              <a:rPr lang="en-US" dirty="0"/>
              <a:t>Public Comment</a:t>
            </a:r>
          </a:p>
        </p:txBody>
      </p:sp>
      <p:sp>
        <p:nvSpPr>
          <p:cNvPr id="3" name="Content Placeholder 2"/>
          <p:cNvSpPr>
            <a:spLocks noGrp="1"/>
          </p:cNvSpPr>
          <p:nvPr>
            <p:ph idx="1"/>
          </p:nvPr>
        </p:nvSpPr>
        <p:spPr>
          <a:xfrm>
            <a:off x="457200" y="1981200"/>
            <a:ext cx="8229600" cy="3962400"/>
          </a:xfrm>
        </p:spPr>
        <p:txBody>
          <a:bodyPr>
            <a:normAutofit/>
          </a:bodyPr>
          <a:lstStyle/>
          <a:p>
            <a:pPr>
              <a:buFont typeface="Arial" panose="020B0604020202020204" pitchFamily="34" charset="0"/>
              <a:buChar char="•"/>
            </a:pPr>
            <a:r>
              <a:rPr lang="en-US" sz="3000" dirty="0"/>
              <a:t>The public has a right to comment on issues that are or may be before the board.</a:t>
            </a:r>
          </a:p>
          <a:p>
            <a:pPr>
              <a:buFont typeface="Arial" panose="020B0604020202020204" pitchFamily="34" charset="0"/>
              <a:buChar char="•"/>
            </a:pPr>
            <a:r>
              <a:rPr lang="en-US" sz="3000" dirty="0"/>
              <a:t>Commenters can be limited to residents and taxpayers.</a:t>
            </a:r>
          </a:p>
          <a:p>
            <a:pPr>
              <a:buFont typeface="Arial" panose="020B0604020202020204" pitchFamily="34" charset="0"/>
              <a:buChar char="•"/>
            </a:pPr>
            <a:r>
              <a:rPr lang="en-US" sz="3000" dirty="0"/>
              <a:t>Board may establish reasonable rules for public comment.</a:t>
            </a:r>
          </a:p>
          <a:p>
            <a:pPr>
              <a:buFont typeface="Arial" panose="020B0604020202020204" pitchFamily="34" charset="0"/>
              <a:buChar char="•"/>
            </a:pPr>
            <a:endParaRPr lang="en-US" dirty="0"/>
          </a:p>
        </p:txBody>
      </p:sp>
    </p:spTree>
    <p:extLst>
      <p:ext uri="{BB962C8B-B14F-4D97-AF65-F5344CB8AC3E}">
        <p14:creationId xmlns:p14="http://schemas.microsoft.com/office/powerpoint/2010/main" val="40611043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990600"/>
          </a:xfrm>
        </p:spPr>
        <p:txBody>
          <a:bodyPr/>
          <a:lstStyle/>
          <a:p>
            <a:r>
              <a:rPr lang="en-US" dirty="0"/>
              <a:t>Executive Sessions</a:t>
            </a:r>
          </a:p>
        </p:txBody>
      </p:sp>
      <p:sp>
        <p:nvSpPr>
          <p:cNvPr id="3" name="Content Placeholder 2"/>
          <p:cNvSpPr>
            <a:spLocks noGrp="1"/>
          </p:cNvSpPr>
          <p:nvPr>
            <p:ph idx="1"/>
          </p:nvPr>
        </p:nvSpPr>
        <p:spPr>
          <a:xfrm>
            <a:off x="457200" y="1981200"/>
            <a:ext cx="8229600" cy="3962400"/>
          </a:xfrm>
        </p:spPr>
        <p:txBody>
          <a:bodyPr>
            <a:normAutofit/>
          </a:bodyPr>
          <a:lstStyle/>
          <a:p>
            <a:pPr>
              <a:buFont typeface="Arial" panose="020B0604020202020204" pitchFamily="34" charset="0"/>
              <a:buChar char="•"/>
            </a:pPr>
            <a:r>
              <a:rPr lang="en-US" sz="3000" dirty="0"/>
              <a:t>Can be held before, during, or after an open meeting.</a:t>
            </a:r>
          </a:p>
          <a:p>
            <a:pPr>
              <a:buFont typeface="Arial" panose="020B0604020202020204" pitchFamily="34" charset="0"/>
              <a:buChar char="•"/>
            </a:pPr>
            <a:r>
              <a:rPr lang="en-US" sz="3000" b="1" dirty="0"/>
              <a:t>Complete</a:t>
            </a:r>
            <a:r>
              <a:rPr lang="en-US" sz="3000" dirty="0"/>
              <a:t> reason must be announced during the open meeting.</a:t>
            </a:r>
          </a:p>
          <a:p>
            <a:pPr>
              <a:buFont typeface="Arial" panose="020B0604020202020204" pitchFamily="34" charset="0"/>
              <a:buChar char="•"/>
            </a:pPr>
            <a:r>
              <a:rPr lang="en-US" sz="3000" dirty="0"/>
              <a:t>No official action can be taken during an Executive Session.</a:t>
            </a:r>
          </a:p>
          <a:p>
            <a:pPr>
              <a:buFont typeface="Arial" panose="020B0604020202020204" pitchFamily="34" charset="0"/>
              <a:buChar char="•"/>
            </a:pPr>
            <a:endParaRPr lang="en-US" dirty="0"/>
          </a:p>
        </p:txBody>
      </p:sp>
    </p:spTree>
    <p:extLst>
      <p:ext uri="{BB962C8B-B14F-4D97-AF65-F5344CB8AC3E}">
        <p14:creationId xmlns:p14="http://schemas.microsoft.com/office/powerpoint/2010/main" val="41786511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Allowable Reasons for Executive Sessions</a:t>
            </a:r>
          </a:p>
        </p:txBody>
      </p:sp>
      <p:sp>
        <p:nvSpPr>
          <p:cNvPr id="3" name="Content Placeholder 2"/>
          <p:cNvSpPr>
            <a:spLocks noGrp="1"/>
          </p:cNvSpPr>
          <p:nvPr>
            <p:ph idx="1"/>
          </p:nvPr>
        </p:nvSpPr>
        <p:spPr>
          <a:xfrm>
            <a:off x="457200" y="2438400"/>
            <a:ext cx="8229600" cy="3505200"/>
          </a:xfrm>
        </p:spPr>
        <p:txBody>
          <a:bodyPr>
            <a:noAutofit/>
          </a:bodyPr>
          <a:lstStyle/>
          <a:p>
            <a:r>
              <a:rPr lang="en-US" sz="3000" dirty="0"/>
              <a:t>Personnel matters (hiring, firing, discipline)</a:t>
            </a:r>
          </a:p>
          <a:p>
            <a:r>
              <a:rPr lang="en-US" sz="3000" dirty="0"/>
              <a:t>Discussing labor negotiations</a:t>
            </a:r>
          </a:p>
          <a:p>
            <a:r>
              <a:rPr lang="en-US" sz="3000" dirty="0"/>
              <a:t>Considering purchasing or leasing property</a:t>
            </a:r>
          </a:p>
          <a:p>
            <a:r>
              <a:rPr lang="en-US" sz="3000" dirty="0"/>
              <a:t>Consulting with counsel about litigation</a:t>
            </a:r>
          </a:p>
          <a:p>
            <a:r>
              <a:rPr lang="en-US" sz="3000" dirty="0"/>
              <a:t>Avoiding violating privilege or confidentiality</a:t>
            </a:r>
          </a:p>
        </p:txBody>
      </p:sp>
    </p:spTree>
    <p:extLst>
      <p:ext uri="{BB962C8B-B14F-4D97-AF65-F5344CB8AC3E}">
        <p14:creationId xmlns:p14="http://schemas.microsoft.com/office/powerpoint/2010/main" val="34116576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990600"/>
          </a:xfrm>
        </p:spPr>
        <p:txBody>
          <a:bodyPr/>
          <a:lstStyle/>
          <a:p>
            <a:r>
              <a:rPr lang="en-US" dirty="0"/>
              <a:t>Miscellaneous</a:t>
            </a:r>
          </a:p>
        </p:txBody>
      </p:sp>
      <p:sp>
        <p:nvSpPr>
          <p:cNvPr id="3" name="Content Placeholder 2"/>
          <p:cNvSpPr>
            <a:spLocks noGrp="1"/>
          </p:cNvSpPr>
          <p:nvPr>
            <p:ph idx="1"/>
          </p:nvPr>
        </p:nvSpPr>
        <p:spPr>
          <a:xfrm>
            <a:off x="457200" y="1828800"/>
            <a:ext cx="8229600" cy="4343400"/>
          </a:xfrm>
        </p:spPr>
        <p:txBody>
          <a:bodyPr>
            <a:noAutofit/>
          </a:bodyPr>
          <a:lstStyle/>
          <a:p>
            <a:r>
              <a:rPr lang="en-US" sz="2800" dirty="0"/>
              <a:t>Must produce meeting minutes recording board attendance and who voted for and against</a:t>
            </a:r>
          </a:p>
          <a:p>
            <a:r>
              <a:rPr lang="en-US" sz="2800" dirty="0"/>
              <a:t>No requirement for an agenda</a:t>
            </a:r>
          </a:p>
          <a:p>
            <a:r>
              <a:rPr lang="en-US" sz="2800" dirty="0"/>
              <a:t>The public can record public meetings</a:t>
            </a:r>
          </a:p>
          <a:p>
            <a:r>
              <a:rPr lang="en-US" sz="2800" dirty="0"/>
              <a:t>Agency recordings and minutes are public records</a:t>
            </a:r>
          </a:p>
          <a:p>
            <a:r>
              <a:rPr lang="en-US" sz="2800" dirty="0"/>
              <a:t>Agencies can “cure” violations (i.e., notice, etc.)</a:t>
            </a:r>
          </a:p>
        </p:txBody>
      </p:sp>
    </p:spTree>
    <p:extLst>
      <p:ext uri="{BB962C8B-B14F-4D97-AF65-F5344CB8AC3E}">
        <p14:creationId xmlns:p14="http://schemas.microsoft.com/office/powerpoint/2010/main" val="25128022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838200"/>
          </a:xfrm>
        </p:spPr>
        <p:txBody>
          <a:bodyPr/>
          <a:lstStyle/>
          <a:p>
            <a:r>
              <a:rPr lang="en-US" dirty="0"/>
              <a:t>Ethics Law</a:t>
            </a:r>
          </a:p>
        </p:txBody>
      </p:sp>
      <p:sp>
        <p:nvSpPr>
          <p:cNvPr id="3" name="Content Placeholder 2"/>
          <p:cNvSpPr>
            <a:spLocks noGrp="1"/>
          </p:cNvSpPr>
          <p:nvPr>
            <p:ph idx="1"/>
          </p:nvPr>
        </p:nvSpPr>
        <p:spPr>
          <a:xfrm>
            <a:off x="457200" y="1524000"/>
            <a:ext cx="8229600" cy="4648200"/>
          </a:xfrm>
        </p:spPr>
        <p:txBody>
          <a:bodyPr>
            <a:normAutofit fontScale="92500" lnSpcReduction="10000"/>
          </a:bodyPr>
          <a:lstStyle/>
          <a:p>
            <a:pPr>
              <a:buFont typeface="Arial" panose="020B0604020202020204" pitchFamily="34" charset="0"/>
              <a:buChar char="•"/>
            </a:pPr>
            <a:r>
              <a:rPr lang="en-US" dirty="0"/>
              <a:t>Who is covered? </a:t>
            </a:r>
          </a:p>
          <a:p>
            <a:pPr lvl="1">
              <a:buFont typeface="Arial" panose="020B0604020202020204" pitchFamily="34" charset="0"/>
              <a:buChar char="•"/>
            </a:pPr>
            <a:r>
              <a:rPr lang="en-US" sz="2200" dirty="0"/>
              <a:t>Public Officials</a:t>
            </a:r>
          </a:p>
          <a:p>
            <a:pPr lvl="2"/>
            <a:r>
              <a:rPr lang="en-US" sz="2200" dirty="0"/>
              <a:t>Any person elected by the public or elected or appointed by a governmental body, or an appointed official in the Executive, Legislative, or Judicial Branch of the state or any political subdivision thereof, provided that it shall not include members of advisory boards that have no authority to expend public funds other than reimbursement for personal expense, or to otherwise exercise the power of the state or any political subdivision thereof</a:t>
            </a:r>
          </a:p>
          <a:p>
            <a:pPr lvl="2"/>
            <a:r>
              <a:rPr lang="en-US" sz="2200" dirty="0"/>
              <a:t>Members of the Boards of Trustees of charter schools</a:t>
            </a:r>
          </a:p>
          <a:p>
            <a:pPr lvl="1">
              <a:buFont typeface="Arial" panose="020B0604020202020204" pitchFamily="34" charset="0"/>
              <a:buChar char="•"/>
            </a:pPr>
            <a:r>
              <a:rPr lang="en-US" sz="2200" dirty="0"/>
              <a:t>Public Employees </a:t>
            </a:r>
          </a:p>
          <a:p>
            <a:pPr lvl="1">
              <a:buFont typeface="Arial" panose="020B0604020202020204" pitchFamily="34" charset="0"/>
              <a:buChar char="•"/>
            </a:pPr>
            <a:r>
              <a:rPr lang="en-US" sz="2200" dirty="0"/>
              <a:t>Candidates</a:t>
            </a:r>
          </a:p>
          <a:p>
            <a:pPr lvl="1">
              <a:buFont typeface="Arial" panose="020B0604020202020204" pitchFamily="34" charset="0"/>
              <a:buChar char="•"/>
            </a:pPr>
            <a:r>
              <a:rPr lang="en-US" sz="2200" dirty="0"/>
              <a:t>Nominees</a:t>
            </a:r>
          </a:p>
          <a:p>
            <a:pPr>
              <a:buFont typeface="Arial" panose="020B0604020202020204" pitchFamily="34" charset="0"/>
              <a:buChar char="•"/>
            </a:pPr>
            <a:endParaRPr lang="en-US" dirty="0"/>
          </a:p>
        </p:txBody>
      </p:sp>
    </p:spTree>
    <p:extLst>
      <p:ext uri="{BB962C8B-B14F-4D97-AF65-F5344CB8AC3E}">
        <p14:creationId xmlns:p14="http://schemas.microsoft.com/office/powerpoint/2010/main" val="22554184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62000"/>
          </a:xfrm>
        </p:spPr>
        <p:txBody>
          <a:bodyPr/>
          <a:lstStyle/>
          <a:p>
            <a:r>
              <a:rPr lang="en-US" sz="4600" dirty="0"/>
              <a:t>Statement of Financial Interest</a:t>
            </a:r>
          </a:p>
        </p:txBody>
      </p:sp>
      <p:sp>
        <p:nvSpPr>
          <p:cNvPr id="3" name="Content Placeholder 2"/>
          <p:cNvSpPr>
            <a:spLocks noGrp="1"/>
          </p:cNvSpPr>
          <p:nvPr>
            <p:ph idx="1"/>
          </p:nvPr>
        </p:nvSpPr>
        <p:spPr>
          <a:xfrm>
            <a:off x="457200" y="1447800"/>
            <a:ext cx="8229600" cy="4495800"/>
          </a:xfrm>
        </p:spPr>
        <p:txBody>
          <a:bodyPr>
            <a:normAutofit/>
          </a:bodyPr>
          <a:lstStyle/>
          <a:p>
            <a:pPr>
              <a:buFont typeface="Arial" panose="020B0604020202020204" pitchFamily="34" charset="0"/>
              <a:buChar char="•"/>
            </a:pPr>
            <a:r>
              <a:rPr lang="en-US" sz="2600" dirty="0"/>
              <a:t>Must be filed each year the position is held and the year following termination of service</a:t>
            </a:r>
          </a:p>
          <a:p>
            <a:pPr>
              <a:buFont typeface="Arial" panose="020B0604020202020204" pitchFamily="34" charset="0"/>
              <a:buChar char="•"/>
            </a:pPr>
            <a:r>
              <a:rPr lang="en-US" sz="2600" dirty="0"/>
              <a:t>Must be field by May 1 of the following year</a:t>
            </a:r>
          </a:p>
          <a:p>
            <a:pPr>
              <a:buFont typeface="Arial" panose="020B0604020202020204" pitchFamily="34" charset="0"/>
              <a:buChar char="•"/>
            </a:pPr>
            <a:r>
              <a:rPr lang="en-US" sz="2600" dirty="0"/>
              <a:t>The form must be completed </a:t>
            </a:r>
            <a:r>
              <a:rPr lang="en-US" sz="2600" b="1" dirty="0"/>
              <a:t>in full</a:t>
            </a:r>
          </a:p>
          <a:p>
            <a:pPr>
              <a:buFont typeface="Arial" panose="020B0604020202020204" pitchFamily="34" charset="0"/>
              <a:buChar char="•"/>
            </a:pPr>
            <a:r>
              <a:rPr lang="en-US" sz="2600" dirty="0"/>
              <a:t>The form must be signed </a:t>
            </a:r>
          </a:p>
          <a:p>
            <a:pPr>
              <a:buFont typeface="Arial" panose="020B0604020202020204" pitchFamily="34" charset="0"/>
              <a:buChar char="•"/>
            </a:pPr>
            <a:r>
              <a:rPr lang="en-US" sz="2600" dirty="0"/>
              <a:t>Must be filed with the charter school and remain on file there – it is not submitted to the state</a:t>
            </a:r>
          </a:p>
          <a:p>
            <a:pPr lvl="1">
              <a:buFont typeface="Arial" panose="020B0604020202020204" pitchFamily="34" charset="0"/>
              <a:buChar char="•"/>
            </a:pPr>
            <a:r>
              <a:rPr lang="en-US" sz="2600" dirty="0"/>
              <a:t>But it must be available if there is an audit</a:t>
            </a:r>
          </a:p>
        </p:txBody>
      </p:sp>
    </p:spTree>
    <p:extLst>
      <p:ext uri="{BB962C8B-B14F-4D97-AF65-F5344CB8AC3E}">
        <p14:creationId xmlns:p14="http://schemas.microsoft.com/office/powerpoint/2010/main" val="422488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990600"/>
          </a:xfrm>
        </p:spPr>
        <p:txBody>
          <a:bodyPr/>
          <a:lstStyle/>
          <a:p>
            <a:r>
              <a:rPr lang="en-US" dirty="0"/>
              <a:t>Right to Know Law</a:t>
            </a:r>
          </a:p>
        </p:txBody>
      </p:sp>
      <p:sp>
        <p:nvSpPr>
          <p:cNvPr id="3" name="Content Placeholder 2"/>
          <p:cNvSpPr>
            <a:spLocks noGrp="1"/>
          </p:cNvSpPr>
          <p:nvPr>
            <p:ph idx="1"/>
          </p:nvPr>
        </p:nvSpPr>
        <p:spPr>
          <a:xfrm>
            <a:off x="457200" y="1676400"/>
            <a:ext cx="8229600" cy="4267200"/>
          </a:xfrm>
        </p:spPr>
        <p:txBody>
          <a:bodyPr>
            <a:normAutofit/>
          </a:bodyPr>
          <a:lstStyle/>
          <a:p>
            <a:pPr>
              <a:buFont typeface="Arial" panose="020B0604020202020204" pitchFamily="34" charset="0"/>
              <a:buChar char="•"/>
            </a:pPr>
            <a:r>
              <a:rPr lang="en-US" dirty="0"/>
              <a:t>Pennsylvania’s Right to Know Law is a series of laws designed to guarantee that the public has access to public records of governmental bodies. </a:t>
            </a:r>
          </a:p>
          <a:p>
            <a:pPr marL="0" indent="0">
              <a:buNone/>
            </a:pPr>
            <a:endParaRPr lang="en-US" dirty="0"/>
          </a:p>
          <a:p>
            <a:pPr>
              <a:buFont typeface="Arial" panose="020B0604020202020204" pitchFamily="34" charset="0"/>
              <a:buChar char="•"/>
            </a:pPr>
            <a:r>
              <a:rPr lang="en-US" dirty="0"/>
              <a:t>The law states that </a:t>
            </a:r>
            <a:r>
              <a:rPr lang="en-US" b="1" dirty="0"/>
              <a:t>all documents</a:t>
            </a:r>
            <a:r>
              <a:rPr lang="en-US" dirty="0"/>
              <a:t> will be presumed to be open to the public unless the agency holding them can prove otherwise.</a:t>
            </a:r>
          </a:p>
          <a:p>
            <a:pPr marL="0" indent="0">
              <a:buNone/>
            </a:pPr>
            <a:endParaRPr lang="en-US" dirty="0"/>
          </a:p>
          <a:p>
            <a:pPr>
              <a:buFont typeface="Arial" panose="020B0604020202020204" pitchFamily="34" charset="0"/>
              <a:buChar char="•"/>
            </a:pPr>
            <a:r>
              <a:rPr lang="en-US" dirty="0"/>
              <a:t>Any United States citizen may request public records and no statement of purpose is required.</a:t>
            </a:r>
          </a:p>
        </p:txBody>
      </p:sp>
    </p:spTree>
    <p:extLst>
      <p:ext uri="{BB962C8B-B14F-4D97-AF65-F5344CB8AC3E}">
        <p14:creationId xmlns:p14="http://schemas.microsoft.com/office/powerpoint/2010/main" val="42921375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914400"/>
          </a:xfrm>
        </p:spPr>
        <p:txBody>
          <a:bodyPr/>
          <a:lstStyle/>
          <a:p>
            <a:r>
              <a:rPr lang="en-US" sz="4600" dirty="0"/>
              <a:t>Statement of Financial Interest </a:t>
            </a:r>
          </a:p>
        </p:txBody>
      </p:sp>
      <p:sp>
        <p:nvSpPr>
          <p:cNvPr id="3" name="Content Placeholder 2"/>
          <p:cNvSpPr>
            <a:spLocks noGrp="1"/>
          </p:cNvSpPr>
          <p:nvPr>
            <p:ph idx="1"/>
          </p:nvPr>
        </p:nvSpPr>
        <p:spPr>
          <a:xfrm>
            <a:off x="440803" y="1611774"/>
            <a:ext cx="8229600" cy="4331825"/>
          </a:xfrm>
        </p:spPr>
        <p:txBody>
          <a:bodyPr>
            <a:noAutofit/>
          </a:bodyPr>
          <a:lstStyle/>
          <a:p>
            <a:pPr>
              <a:buFont typeface="Arial" panose="020B0604020202020204" pitchFamily="34" charset="0"/>
              <a:buChar char="•"/>
            </a:pPr>
            <a:r>
              <a:rPr lang="en-US" sz="2200" dirty="0"/>
              <a:t>Must include:</a:t>
            </a:r>
          </a:p>
          <a:p>
            <a:pPr lvl="1">
              <a:buFont typeface="Arial" panose="020B0604020202020204" pitchFamily="34" charset="0"/>
              <a:buChar char="•"/>
            </a:pPr>
            <a:r>
              <a:rPr lang="en-US" sz="2200" dirty="0"/>
              <a:t>Name, address (business or residence), and position</a:t>
            </a:r>
          </a:p>
          <a:p>
            <a:pPr lvl="1">
              <a:buFont typeface="Arial" panose="020B0604020202020204" pitchFamily="34" charset="0"/>
              <a:buChar char="•"/>
            </a:pPr>
            <a:r>
              <a:rPr lang="en-US" sz="2200" dirty="0"/>
              <a:t>Occupation</a:t>
            </a:r>
          </a:p>
          <a:p>
            <a:pPr lvl="1">
              <a:buFont typeface="Arial" panose="020B0604020202020204" pitchFamily="34" charset="0"/>
              <a:buChar char="•"/>
            </a:pPr>
            <a:r>
              <a:rPr lang="en-US" sz="2200" dirty="0"/>
              <a:t>Real estate interests in which the Commonwealth or a political subdivision is involved</a:t>
            </a:r>
          </a:p>
          <a:p>
            <a:pPr lvl="1">
              <a:buFont typeface="Arial" panose="020B0604020202020204" pitchFamily="34" charset="0"/>
              <a:buChar char="•"/>
            </a:pPr>
            <a:r>
              <a:rPr lang="en-US" sz="2200" dirty="0"/>
              <a:t>Creditors: the name and address of the creditor(s) and the interest rate for each debt in excess of $6,500. Mortgages secured by the principal or secondary residence of the filer and loans extended between members of the immediate family need not be listed.</a:t>
            </a:r>
          </a:p>
        </p:txBody>
      </p:sp>
    </p:spTree>
    <p:extLst>
      <p:ext uri="{BB962C8B-B14F-4D97-AF65-F5344CB8AC3E}">
        <p14:creationId xmlns:p14="http://schemas.microsoft.com/office/powerpoint/2010/main" val="18148354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62000"/>
          </a:xfrm>
        </p:spPr>
        <p:txBody>
          <a:bodyPr/>
          <a:lstStyle/>
          <a:p>
            <a:r>
              <a:rPr lang="en-US" sz="4600" dirty="0"/>
              <a:t>Statement of Financial Interest</a:t>
            </a:r>
          </a:p>
        </p:txBody>
      </p:sp>
      <p:sp>
        <p:nvSpPr>
          <p:cNvPr id="3" name="Content Placeholder 2"/>
          <p:cNvSpPr>
            <a:spLocks noGrp="1"/>
          </p:cNvSpPr>
          <p:nvPr>
            <p:ph idx="1"/>
          </p:nvPr>
        </p:nvSpPr>
        <p:spPr>
          <a:xfrm>
            <a:off x="457200" y="1447800"/>
            <a:ext cx="8229600" cy="4495800"/>
          </a:xfrm>
        </p:spPr>
        <p:txBody>
          <a:bodyPr>
            <a:normAutofit lnSpcReduction="10000"/>
          </a:bodyPr>
          <a:lstStyle/>
          <a:p>
            <a:r>
              <a:rPr lang="en-US" b="1" dirty="0"/>
              <a:t>Sources of income</a:t>
            </a:r>
            <a:r>
              <a:rPr lang="en-US" dirty="0"/>
              <a:t>: the name and address of each direct or indirect source of income totaling $1,300 or more. Include governmental bodies served, employers, and all other sources of income meeting the applicable disclosure threshold. Include any payment, fee, salary, expense, allowance, forbearance, forgiveness, interest, dividend, royalty, rent, capital gain, reward, severance payment, prize winnings, and tax exempt income. DO NOT INCLUDE: gifts, governmentally mandated payments/benefits, or retirement, pension, or annuity payments funded totally by contributions of the official/employee</a:t>
            </a:r>
          </a:p>
          <a:p>
            <a:endParaRPr lang="en-US" dirty="0"/>
          </a:p>
        </p:txBody>
      </p:sp>
    </p:spTree>
    <p:extLst>
      <p:ext uri="{BB962C8B-B14F-4D97-AF65-F5344CB8AC3E}">
        <p14:creationId xmlns:p14="http://schemas.microsoft.com/office/powerpoint/2010/main" val="31038973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990600"/>
          </a:xfrm>
        </p:spPr>
        <p:txBody>
          <a:bodyPr/>
          <a:lstStyle/>
          <a:p>
            <a:r>
              <a:rPr lang="en-US" sz="4600" dirty="0"/>
              <a:t>Statement of Financial Interest</a:t>
            </a:r>
          </a:p>
        </p:txBody>
      </p:sp>
      <p:sp>
        <p:nvSpPr>
          <p:cNvPr id="3" name="Content Placeholder 2"/>
          <p:cNvSpPr>
            <a:spLocks noGrp="1"/>
          </p:cNvSpPr>
          <p:nvPr>
            <p:ph idx="1"/>
          </p:nvPr>
        </p:nvSpPr>
        <p:spPr>
          <a:xfrm>
            <a:off x="457200" y="1828800"/>
            <a:ext cx="8229600" cy="4114800"/>
          </a:xfrm>
        </p:spPr>
        <p:txBody>
          <a:bodyPr/>
          <a:lstStyle/>
          <a:p>
            <a:r>
              <a:rPr lang="en-US" b="1" dirty="0"/>
              <a:t>Gifts:</a:t>
            </a:r>
            <a:r>
              <a:rPr lang="en-US" dirty="0"/>
              <a:t> The name and address of each source of gift(s) of $250 or more in the aggregate and the value and circumstances (including a description) of each such gift. Gifts from family members and certain friends are exempt. (A gift is defined as anything that is received without consideration of equal or greater value, excluding (1) political contributions otherwise reportable as required by law; (2) commercially reasonable loans made in the ordinary course of business; or (3) hospitality, transportation, or lodging.)</a:t>
            </a:r>
            <a:endParaRPr lang="en-US" b="1" dirty="0"/>
          </a:p>
        </p:txBody>
      </p:sp>
    </p:spTree>
    <p:extLst>
      <p:ext uri="{BB962C8B-B14F-4D97-AF65-F5344CB8AC3E}">
        <p14:creationId xmlns:p14="http://schemas.microsoft.com/office/powerpoint/2010/main" val="27189275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914400"/>
          </a:xfrm>
        </p:spPr>
        <p:txBody>
          <a:bodyPr/>
          <a:lstStyle/>
          <a:p>
            <a:r>
              <a:rPr lang="en-US" sz="4600" dirty="0"/>
              <a:t>Statement of Financial Interest</a:t>
            </a:r>
          </a:p>
        </p:txBody>
      </p:sp>
      <p:sp>
        <p:nvSpPr>
          <p:cNvPr id="3" name="Content Placeholder 2"/>
          <p:cNvSpPr>
            <a:spLocks noGrp="1"/>
          </p:cNvSpPr>
          <p:nvPr>
            <p:ph idx="1"/>
          </p:nvPr>
        </p:nvSpPr>
        <p:spPr>
          <a:xfrm>
            <a:off x="457200" y="1600200"/>
            <a:ext cx="8229600" cy="4343400"/>
          </a:xfrm>
        </p:spPr>
        <p:txBody>
          <a:bodyPr>
            <a:normAutofit lnSpcReduction="10000"/>
          </a:bodyPr>
          <a:lstStyle/>
          <a:p>
            <a:pPr>
              <a:buFont typeface="Arial" panose="020B0604020202020204" pitchFamily="34" charset="0"/>
              <a:buChar char="•"/>
            </a:pPr>
            <a:r>
              <a:rPr lang="en-US" sz="2000" dirty="0"/>
              <a:t>Must include, cont.</a:t>
            </a:r>
          </a:p>
          <a:p>
            <a:pPr lvl="1">
              <a:buFont typeface="Arial" panose="020B0604020202020204" pitchFamily="34" charset="0"/>
              <a:buChar char="•"/>
            </a:pPr>
            <a:r>
              <a:rPr lang="en-US" sz="2000" dirty="0"/>
              <a:t>Any office, directorship, or employment of any nature whatsoever in any business entity, regardless of compensation.</a:t>
            </a:r>
          </a:p>
          <a:p>
            <a:pPr lvl="1">
              <a:buFont typeface="Arial" panose="020B0604020202020204" pitchFamily="34" charset="0"/>
              <a:buChar char="•"/>
            </a:pPr>
            <a:r>
              <a:rPr lang="en-US" sz="2000" dirty="0"/>
              <a:t>Any financial interest in any legal entity engaged in business for profit. The term “financial interest” is defined as “any financial interest in a legal entity engaged in business for profit which comprises more than 5% of the equity of the business or more than 5% of the assets of the economic interest in indebtedness.”</a:t>
            </a:r>
          </a:p>
          <a:p>
            <a:pPr lvl="1">
              <a:buFont typeface="Arial" panose="020B0604020202020204" pitchFamily="34" charset="0"/>
              <a:buChar char="•"/>
            </a:pPr>
            <a:r>
              <a:rPr lang="en-US" sz="2000" dirty="0"/>
              <a:t>The name and address and financial interest held in a business which has been transferred to a member of the filer’s immediate family (parent, spouse, child, brother, sister) during the prior calendar year.</a:t>
            </a:r>
          </a:p>
          <a:p>
            <a:pPr>
              <a:buFont typeface="Arial" panose="020B0604020202020204" pitchFamily="34" charset="0"/>
              <a:buChar char="•"/>
            </a:pPr>
            <a:endParaRPr lang="en-US" dirty="0"/>
          </a:p>
        </p:txBody>
      </p:sp>
    </p:spTree>
    <p:extLst>
      <p:ext uri="{BB962C8B-B14F-4D97-AF65-F5344CB8AC3E}">
        <p14:creationId xmlns:p14="http://schemas.microsoft.com/office/powerpoint/2010/main" val="27908137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lstStyle/>
          <a:p>
            <a:r>
              <a:rPr lang="en-US" dirty="0"/>
              <a:t>Penalty for Failure to File</a:t>
            </a:r>
          </a:p>
        </p:txBody>
      </p:sp>
      <p:sp>
        <p:nvSpPr>
          <p:cNvPr id="3" name="Content Placeholder 2"/>
          <p:cNvSpPr>
            <a:spLocks noGrp="1"/>
          </p:cNvSpPr>
          <p:nvPr>
            <p:ph idx="1"/>
          </p:nvPr>
        </p:nvSpPr>
        <p:spPr>
          <a:xfrm>
            <a:off x="457200" y="1905000"/>
            <a:ext cx="8229600" cy="4038600"/>
          </a:xfrm>
        </p:spPr>
        <p:txBody>
          <a:bodyPr/>
          <a:lstStyle/>
          <a:p>
            <a:pPr>
              <a:buFont typeface="Arial" panose="020B0604020202020204" pitchFamily="34" charset="0"/>
              <a:buChar char="•"/>
            </a:pPr>
            <a:r>
              <a:rPr lang="en-US" dirty="0"/>
              <a:t>Any person who fails to file a Statement of Financial Interests as required by the Ethics Act may be found guilty of a misdemeanor and fined not more than $1,000 or imprisoned for not more than one year or be both fined and imprisoned.</a:t>
            </a:r>
          </a:p>
          <a:p>
            <a:pPr>
              <a:buFont typeface="Arial" panose="020B0604020202020204" pitchFamily="34" charset="0"/>
              <a:buChar char="•"/>
            </a:pPr>
            <a:r>
              <a:rPr lang="en-US" dirty="0"/>
              <a:t>Any public official or employee who is required to file a statement and does not do so or who files a deficient statement may be penalized up to $25 per day for each day said statement is delinquent or deficient, for a maximum of $250.</a:t>
            </a:r>
          </a:p>
        </p:txBody>
      </p:sp>
    </p:spTree>
    <p:extLst>
      <p:ext uri="{BB962C8B-B14F-4D97-AF65-F5344CB8AC3E}">
        <p14:creationId xmlns:p14="http://schemas.microsoft.com/office/powerpoint/2010/main" val="6284319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838200"/>
          </a:xfrm>
        </p:spPr>
        <p:txBody>
          <a:bodyPr/>
          <a:lstStyle/>
          <a:p>
            <a:r>
              <a:rPr lang="en-US" dirty="0"/>
              <a:t>Restricted Activities</a:t>
            </a:r>
          </a:p>
        </p:txBody>
      </p:sp>
      <p:sp>
        <p:nvSpPr>
          <p:cNvPr id="3" name="Content Placeholder 2"/>
          <p:cNvSpPr>
            <a:spLocks noGrp="1"/>
          </p:cNvSpPr>
          <p:nvPr>
            <p:ph idx="1"/>
          </p:nvPr>
        </p:nvSpPr>
        <p:spPr>
          <a:xfrm>
            <a:off x="457200" y="1524000"/>
            <a:ext cx="8229600" cy="4419600"/>
          </a:xfrm>
        </p:spPr>
        <p:txBody>
          <a:bodyPr>
            <a:normAutofit/>
          </a:bodyPr>
          <a:lstStyle/>
          <a:p>
            <a:r>
              <a:rPr lang="en-US" dirty="0"/>
              <a:t>Conflict of Interest</a:t>
            </a:r>
          </a:p>
          <a:p>
            <a:r>
              <a:rPr lang="en-US" dirty="0"/>
              <a:t>Seeking Improper Influence</a:t>
            </a:r>
          </a:p>
          <a:p>
            <a:r>
              <a:rPr lang="en-US" dirty="0"/>
              <a:t>Accepting Improper Influence</a:t>
            </a:r>
          </a:p>
          <a:p>
            <a:r>
              <a:rPr lang="en-US" dirty="0"/>
              <a:t>Honorarium  </a:t>
            </a:r>
          </a:p>
          <a:p>
            <a:r>
              <a:rPr lang="en-US" dirty="0"/>
              <a:t>Contingent and Severance Payments</a:t>
            </a:r>
          </a:p>
          <a:p>
            <a:r>
              <a:rPr lang="en-US" dirty="0"/>
              <a:t>Contract (valued at more than $500)</a:t>
            </a:r>
          </a:p>
          <a:p>
            <a:r>
              <a:rPr lang="en-US" dirty="0"/>
              <a:t>Former Official or Employee</a:t>
            </a:r>
          </a:p>
          <a:p>
            <a:r>
              <a:rPr lang="en-US" dirty="0"/>
              <a:t>Misuse of Statement of Financial Interest</a:t>
            </a:r>
          </a:p>
          <a:p>
            <a:r>
              <a:rPr lang="en-US" dirty="0"/>
              <a:t>Former Executive-Level Employee</a:t>
            </a:r>
          </a:p>
          <a:p>
            <a:r>
              <a:rPr lang="en-US" dirty="0"/>
              <a:t>Voting Conflict </a:t>
            </a:r>
          </a:p>
        </p:txBody>
      </p:sp>
    </p:spTree>
    <p:extLst>
      <p:ext uri="{BB962C8B-B14F-4D97-AF65-F5344CB8AC3E}">
        <p14:creationId xmlns:p14="http://schemas.microsoft.com/office/powerpoint/2010/main" val="40361694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idx="1"/>
          </p:nvPr>
        </p:nvSpPr>
        <p:spPr/>
        <p:txBody>
          <a:bodyPr/>
          <a:lstStyle/>
          <a:p>
            <a:r>
              <a:rPr lang="en-US" dirty="0"/>
              <a:t>If you have any questions, please don’t hesitate to ask now or contact me after this is complete</a:t>
            </a:r>
          </a:p>
          <a:p>
            <a:r>
              <a:rPr lang="en-US" dirty="0"/>
              <a:t>Brian H. Leinhauser</a:t>
            </a:r>
          </a:p>
          <a:p>
            <a:pPr lvl="1"/>
            <a:r>
              <a:rPr lang="en-US" dirty="0">
                <a:hlinkClick r:id="rId2"/>
              </a:rPr>
              <a:t>BLeinhauser@MacMainLaw.com</a:t>
            </a:r>
            <a:endParaRPr lang="en-US" dirty="0"/>
          </a:p>
          <a:p>
            <a:pPr lvl="1"/>
            <a:r>
              <a:rPr lang="en-US" dirty="0"/>
              <a:t>484-318-7802</a:t>
            </a:r>
          </a:p>
          <a:p>
            <a:pPr lvl="1"/>
            <a:endParaRPr lang="en-US" dirty="0"/>
          </a:p>
          <a:p>
            <a:pPr lvl="1"/>
            <a:endParaRPr lang="en-US" dirty="0"/>
          </a:p>
        </p:txBody>
      </p:sp>
    </p:spTree>
    <p:extLst>
      <p:ext uri="{BB962C8B-B14F-4D97-AF65-F5344CB8AC3E}">
        <p14:creationId xmlns:p14="http://schemas.microsoft.com/office/powerpoint/2010/main" val="27300629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990600"/>
          </a:xfrm>
        </p:spPr>
        <p:txBody>
          <a:bodyPr/>
          <a:lstStyle/>
          <a:p>
            <a:r>
              <a:rPr lang="en-US" dirty="0"/>
              <a:t>Right to Know Law, cont.</a:t>
            </a:r>
          </a:p>
        </p:txBody>
      </p:sp>
      <p:sp>
        <p:nvSpPr>
          <p:cNvPr id="3" name="Content Placeholder 2"/>
          <p:cNvSpPr>
            <a:spLocks noGrp="1"/>
          </p:cNvSpPr>
          <p:nvPr>
            <p:ph idx="1"/>
          </p:nvPr>
        </p:nvSpPr>
        <p:spPr>
          <a:xfrm>
            <a:off x="457200" y="1905000"/>
            <a:ext cx="8229600" cy="4038600"/>
          </a:xfrm>
        </p:spPr>
        <p:txBody>
          <a:bodyPr>
            <a:normAutofit/>
          </a:bodyPr>
          <a:lstStyle/>
          <a:p>
            <a:pPr>
              <a:buFont typeface="Arial" panose="020B0604020202020204" pitchFamily="34" charset="0"/>
              <a:buChar char="•"/>
            </a:pPr>
            <a:r>
              <a:rPr lang="en-US" sz="3000" dirty="0"/>
              <a:t>What is a record?</a:t>
            </a:r>
          </a:p>
          <a:p>
            <a:pPr lvl="1">
              <a:buFont typeface="Arial" panose="020B0604020202020204" pitchFamily="34" charset="0"/>
              <a:buChar char="•"/>
            </a:pPr>
            <a:r>
              <a:rPr lang="en-US" sz="2500" dirty="0"/>
              <a:t>The Right to Know Law defines records as “information, regardless of physical form or characteristics, that documents a transaction or activity of an agency and that is created, received or retained pursuant to law or in connection with a transaction, business or activity of the agency.”</a:t>
            </a:r>
          </a:p>
          <a:p>
            <a:pPr>
              <a:buFont typeface="Arial" panose="020B0604020202020204" pitchFamily="34" charset="0"/>
              <a:buChar char="•"/>
            </a:pPr>
            <a:endParaRPr lang="en-US" dirty="0"/>
          </a:p>
        </p:txBody>
      </p:sp>
    </p:spTree>
    <p:extLst>
      <p:ext uri="{BB962C8B-B14F-4D97-AF65-F5344CB8AC3E}">
        <p14:creationId xmlns:p14="http://schemas.microsoft.com/office/powerpoint/2010/main" val="2132414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914400"/>
          </a:xfrm>
        </p:spPr>
        <p:txBody>
          <a:bodyPr/>
          <a:lstStyle/>
          <a:p>
            <a:r>
              <a:rPr lang="en-US" dirty="0"/>
              <a:t>Agency Obligations</a:t>
            </a:r>
          </a:p>
        </p:txBody>
      </p:sp>
      <p:sp>
        <p:nvSpPr>
          <p:cNvPr id="3" name="Content Placeholder 2"/>
          <p:cNvSpPr>
            <a:spLocks noGrp="1"/>
          </p:cNvSpPr>
          <p:nvPr>
            <p:ph idx="1"/>
          </p:nvPr>
        </p:nvSpPr>
        <p:spPr>
          <a:xfrm>
            <a:off x="457200" y="1676400"/>
            <a:ext cx="8229600" cy="4267200"/>
          </a:xfrm>
        </p:spPr>
        <p:txBody>
          <a:bodyPr>
            <a:normAutofit/>
          </a:bodyPr>
          <a:lstStyle/>
          <a:p>
            <a:pPr>
              <a:buFont typeface="Arial" panose="020B0604020202020204" pitchFamily="34" charset="0"/>
              <a:buChar char="•"/>
            </a:pPr>
            <a:r>
              <a:rPr lang="en-US" b="1" dirty="0"/>
              <a:t>Must </a:t>
            </a:r>
            <a:r>
              <a:rPr lang="en-US" dirty="0"/>
              <a:t>appoint an Agency Open Records Officer.</a:t>
            </a:r>
          </a:p>
          <a:p>
            <a:pPr marL="0" indent="0">
              <a:buNone/>
            </a:pPr>
            <a:endParaRPr lang="en-US" dirty="0"/>
          </a:p>
          <a:p>
            <a:pPr>
              <a:buFont typeface="Arial" panose="020B0604020202020204" pitchFamily="34" charset="0"/>
              <a:buChar char="•"/>
            </a:pPr>
            <a:r>
              <a:rPr lang="en-US" b="1" dirty="0"/>
              <a:t>May</a:t>
            </a:r>
            <a:r>
              <a:rPr lang="en-US" dirty="0"/>
              <a:t> promulgate regulations and policies necessary for the agency to implement the Right to Know Law.</a:t>
            </a:r>
          </a:p>
          <a:p>
            <a:pPr marL="0" indent="0">
              <a:buNone/>
            </a:pPr>
            <a:endParaRPr lang="en-US" dirty="0"/>
          </a:p>
          <a:p>
            <a:pPr>
              <a:buFont typeface="Arial" panose="020B0604020202020204" pitchFamily="34" charset="0"/>
              <a:buChar char="•"/>
            </a:pPr>
            <a:r>
              <a:rPr lang="en-US" b="1" dirty="0"/>
              <a:t>May </a:t>
            </a:r>
            <a:r>
              <a:rPr lang="en-US" dirty="0"/>
              <a:t>create your own request form, but </a:t>
            </a:r>
            <a:r>
              <a:rPr lang="en-US" b="1" dirty="0"/>
              <a:t>must</a:t>
            </a:r>
            <a:r>
              <a:rPr lang="en-US" dirty="0"/>
              <a:t> accept the Uniform Request From developed by the Office of Open Records.</a:t>
            </a:r>
            <a:endParaRPr lang="en-US" b="1" dirty="0"/>
          </a:p>
          <a:p>
            <a:pPr>
              <a:buFont typeface="Arial" panose="020B0604020202020204" pitchFamily="34" charset="0"/>
              <a:buChar char="•"/>
            </a:pPr>
            <a:endParaRPr lang="en-US" dirty="0"/>
          </a:p>
        </p:txBody>
      </p:sp>
    </p:spTree>
    <p:extLst>
      <p:ext uri="{BB962C8B-B14F-4D97-AF65-F5344CB8AC3E}">
        <p14:creationId xmlns:p14="http://schemas.microsoft.com/office/powerpoint/2010/main" val="4264362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914400"/>
          </a:xfrm>
        </p:spPr>
        <p:txBody>
          <a:bodyPr/>
          <a:lstStyle/>
          <a:p>
            <a:r>
              <a:rPr lang="en-US" dirty="0"/>
              <a:t>Prohibitions</a:t>
            </a:r>
          </a:p>
        </p:txBody>
      </p:sp>
      <p:sp>
        <p:nvSpPr>
          <p:cNvPr id="3" name="Content Placeholder 2"/>
          <p:cNvSpPr>
            <a:spLocks noGrp="1"/>
          </p:cNvSpPr>
          <p:nvPr>
            <p:ph idx="1"/>
          </p:nvPr>
        </p:nvSpPr>
        <p:spPr>
          <a:xfrm>
            <a:off x="457200" y="1676400"/>
            <a:ext cx="8229600" cy="4267200"/>
          </a:xfrm>
        </p:spPr>
        <p:txBody>
          <a:bodyPr>
            <a:normAutofit/>
          </a:bodyPr>
          <a:lstStyle/>
          <a:p>
            <a:pPr>
              <a:buFont typeface="Arial" panose="020B0604020202020204" pitchFamily="34" charset="0"/>
              <a:buChar char="•"/>
            </a:pPr>
            <a:r>
              <a:rPr lang="en-US" sz="3000" dirty="0"/>
              <a:t>An agency may </a:t>
            </a:r>
            <a:r>
              <a:rPr lang="en-US" sz="3000" b="1" dirty="0"/>
              <a:t>not</a:t>
            </a:r>
            <a:r>
              <a:rPr lang="en-US" sz="3000" dirty="0"/>
              <a:t> adopt a policy or regulation which:</a:t>
            </a:r>
          </a:p>
          <a:p>
            <a:pPr lvl="1">
              <a:buFont typeface="Arial" panose="020B0604020202020204" pitchFamily="34" charset="0"/>
              <a:buChar char="•"/>
            </a:pPr>
            <a:r>
              <a:rPr lang="en-US" sz="3000" dirty="0"/>
              <a:t>Limits the number of records which may be requested or made available for inspection or duplication; or</a:t>
            </a:r>
          </a:p>
          <a:p>
            <a:pPr lvl="1">
              <a:buFont typeface="Arial" panose="020B0604020202020204" pitchFamily="34" charset="0"/>
              <a:buChar char="•"/>
            </a:pPr>
            <a:r>
              <a:rPr lang="en-US" sz="3000" dirty="0"/>
              <a:t>require disclosure of the purpose or motive in requesting access to records</a:t>
            </a:r>
          </a:p>
          <a:p>
            <a:pPr>
              <a:buFont typeface="Arial" panose="020B0604020202020204" pitchFamily="34" charset="0"/>
              <a:buChar char="•"/>
            </a:pPr>
            <a:endParaRPr lang="en-US" dirty="0"/>
          </a:p>
        </p:txBody>
      </p:sp>
    </p:spTree>
    <p:extLst>
      <p:ext uri="{BB962C8B-B14F-4D97-AF65-F5344CB8AC3E}">
        <p14:creationId xmlns:p14="http://schemas.microsoft.com/office/powerpoint/2010/main" val="29276945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914400"/>
          </a:xfrm>
        </p:spPr>
        <p:txBody>
          <a:bodyPr/>
          <a:lstStyle/>
          <a:p>
            <a:r>
              <a:rPr lang="en-US" dirty="0"/>
              <a:t>A request must…</a:t>
            </a:r>
          </a:p>
        </p:txBody>
      </p:sp>
      <p:sp>
        <p:nvSpPr>
          <p:cNvPr id="3" name="Content Placeholder 2"/>
          <p:cNvSpPr>
            <a:spLocks noGrp="1"/>
          </p:cNvSpPr>
          <p:nvPr>
            <p:ph idx="1"/>
          </p:nvPr>
        </p:nvSpPr>
        <p:spPr>
          <a:xfrm>
            <a:off x="457200" y="1600200"/>
            <a:ext cx="8229600" cy="4343400"/>
          </a:xfrm>
        </p:spPr>
        <p:txBody>
          <a:bodyPr>
            <a:normAutofit/>
          </a:bodyPr>
          <a:lstStyle/>
          <a:p>
            <a:pPr>
              <a:buFont typeface="Arial" panose="020B0604020202020204" pitchFamily="34" charset="0"/>
              <a:buChar char="•"/>
            </a:pPr>
            <a:r>
              <a:rPr lang="en-US" sz="2800" dirty="0"/>
              <a:t>Be addressed to the Open Records Officer</a:t>
            </a:r>
          </a:p>
          <a:p>
            <a:pPr>
              <a:buFont typeface="Arial" panose="020B0604020202020204" pitchFamily="34" charset="0"/>
              <a:buChar char="•"/>
            </a:pPr>
            <a:r>
              <a:rPr lang="en-US" sz="2800" dirty="0"/>
              <a:t>Seek a </a:t>
            </a:r>
            <a:r>
              <a:rPr lang="en-US" sz="2800" b="1" dirty="0"/>
              <a:t>record</a:t>
            </a:r>
          </a:p>
          <a:p>
            <a:pPr>
              <a:buFont typeface="Arial" panose="020B0604020202020204" pitchFamily="34" charset="0"/>
              <a:buChar char="•"/>
            </a:pPr>
            <a:r>
              <a:rPr lang="en-US" sz="2800" dirty="0"/>
              <a:t>Be sufficiently specific to identify the record that is being sought</a:t>
            </a:r>
          </a:p>
          <a:p>
            <a:pPr lvl="1">
              <a:buFont typeface="Arial" panose="020B0604020202020204" pitchFamily="34" charset="0"/>
              <a:buChar char="•"/>
            </a:pPr>
            <a:r>
              <a:rPr lang="en-US" sz="2400" dirty="0"/>
              <a:t>Subject: must identify a transaction or activity of the agency for which the record is sought.</a:t>
            </a:r>
          </a:p>
          <a:p>
            <a:pPr lvl="1">
              <a:buFont typeface="Arial" panose="020B0604020202020204" pitchFamily="34" charset="0"/>
              <a:buChar char="•"/>
            </a:pPr>
            <a:r>
              <a:rPr lang="en-US" sz="2400" dirty="0"/>
              <a:t>Scope: must identify a discreet group of documents either by type or recipient.</a:t>
            </a:r>
          </a:p>
          <a:p>
            <a:pPr lvl="1">
              <a:buFont typeface="Arial" panose="020B0604020202020204" pitchFamily="34" charset="0"/>
              <a:buChar char="•"/>
            </a:pPr>
            <a:r>
              <a:rPr lang="en-US" sz="2400" dirty="0"/>
              <a:t>Timeframe: needs to be finite.</a:t>
            </a:r>
          </a:p>
        </p:txBody>
      </p:sp>
    </p:spTree>
    <p:extLst>
      <p:ext uri="{BB962C8B-B14F-4D97-AF65-F5344CB8AC3E}">
        <p14:creationId xmlns:p14="http://schemas.microsoft.com/office/powerpoint/2010/main" val="14264073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990600"/>
          </a:xfrm>
        </p:spPr>
        <p:txBody>
          <a:bodyPr/>
          <a:lstStyle/>
          <a:p>
            <a:r>
              <a:rPr lang="en-US" sz="5300" dirty="0"/>
              <a:t>Upon receipt of a request...</a:t>
            </a:r>
          </a:p>
        </p:txBody>
      </p:sp>
      <p:sp>
        <p:nvSpPr>
          <p:cNvPr id="3" name="Content Placeholder 2"/>
          <p:cNvSpPr>
            <a:spLocks noGrp="1"/>
          </p:cNvSpPr>
          <p:nvPr>
            <p:ph idx="1"/>
          </p:nvPr>
        </p:nvSpPr>
        <p:spPr>
          <a:xfrm>
            <a:off x="457200" y="1676400"/>
            <a:ext cx="8229600" cy="4267200"/>
          </a:xfrm>
        </p:spPr>
        <p:txBody>
          <a:bodyPr>
            <a:normAutofit/>
          </a:bodyPr>
          <a:lstStyle/>
          <a:p>
            <a:pPr>
              <a:buFont typeface="Arial" panose="020B0604020202020204" pitchFamily="34" charset="0"/>
              <a:buChar char="•"/>
            </a:pPr>
            <a:r>
              <a:rPr lang="en-US" sz="2800" dirty="0"/>
              <a:t>Note the </a:t>
            </a:r>
            <a:r>
              <a:rPr lang="en-US" sz="2800" b="1" dirty="0"/>
              <a:t>date</a:t>
            </a:r>
            <a:r>
              <a:rPr lang="en-US" sz="2800" dirty="0"/>
              <a:t> of receipt</a:t>
            </a:r>
          </a:p>
          <a:p>
            <a:pPr lvl="1">
              <a:buFont typeface="Arial" panose="020B0604020202020204" pitchFamily="34" charset="0"/>
              <a:buChar char="•"/>
            </a:pPr>
            <a:r>
              <a:rPr lang="en-US" sz="2800" dirty="0"/>
              <a:t>A response is due within </a:t>
            </a:r>
            <a:r>
              <a:rPr lang="en-US" sz="2800" b="1" dirty="0"/>
              <a:t>5 business days</a:t>
            </a:r>
          </a:p>
          <a:p>
            <a:pPr>
              <a:buFont typeface="Arial" panose="020B0604020202020204" pitchFamily="34" charset="0"/>
              <a:buChar char="•"/>
            </a:pPr>
            <a:r>
              <a:rPr lang="en-US" sz="2800" dirty="0"/>
              <a:t>Maintain a copy of the request until it is fulfilled</a:t>
            </a:r>
          </a:p>
          <a:p>
            <a:pPr lvl="1">
              <a:buFont typeface="Arial" panose="020B0604020202020204" pitchFamily="34" charset="0"/>
              <a:buChar char="•"/>
            </a:pPr>
            <a:r>
              <a:rPr lang="en-US" sz="2600" dirty="0"/>
              <a:t>If denied, the request must be kept for 30 days or, if appealed, until the Office of Open Records issues the Final Determination</a:t>
            </a:r>
          </a:p>
          <a:p>
            <a:pPr>
              <a:buFont typeface="Arial" panose="020B0604020202020204" pitchFamily="34" charset="0"/>
              <a:buChar char="•"/>
            </a:pPr>
            <a:r>
              <a:rPr lang="en-US" sz="2800" dirty="0"/>
              <a:t>Retain all request related correspondence</a:t>
            </a:r>
          </a:p>
          <a:p>
            <a:pPr>
              <a:buFont typeface="Arial" panose="020B0604020202020204" pitchFamily="34" charset="0"/>
              <a:buChar char="•"/>
            </a:pPr>
            <a:endParaRPr lang="en-US" dirty="0"/>
          </a:p>
        </p:txBody>
      </p:sp>
    </p:spTree>
    <p:extLst>
      <p:ext uri="{BB962C8B-B14F-4D97-AF65-F5344CB8AC3E}">
        <p14:creationId xmlns:p14="http://schemas.microsoft.com/office/powerpoint/2010/main" val="7268404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914400"/>
          </a:xfrm>
        </p:spPr>
        <p:txBody>
          <a:bodyPr/>
          <a:lstStyle/>
          <a:p>
            <a:r>
              <a:rPr lang="en-US" dirty="0"/>
              <a:t>Extensions</a:t>
            </a:r>
          </a:p>
        </p:txBody>
      </p:sp>
      <p:sp>
        <p:nvSpPr>
          <p:cNvPr id="3" name="Content Placeholder 2"/>
          <p:cNvSpPr>
            <a:spLocks noGrp="1"/>
          </p:cNvSpPr>
          <p:nvPr>
            <p:ph idx="1"/>
          </p:nvPr>
        </p:nvSpPr>
        <p:spPr>
          <a:xfrm>
            <a:off x="457200" y="1524000"/>
            <a:ext cx="8229600" cy="4419600"/>
          </a:xfrm>
        </p:spPr>
        <p:txBody>
          <a:bodyPr>
            <a:normAutofit fontScale="92500" lnSpcReduction="10000"/>
          </a:bodyPr>
          <a:lstStyle/>
          <a:p>
            <a:pPr>
              <a:buFont typeface="Arial" panose="020B0604020202020204" pitchFamily="34" charset="0"/>
              <a:buChar char="•"/>
            </a:pPr>
            <a:r>
              <a:rPr lang="en-US" sz="3000" dirty="0"/>
              <a:t>A 30 calendar day extension may be unilaterally invoked if:</a:t>
            </a:r>
          </a:p>
          <a:p>
            <a:pPr lvl="1">
              <a:buFont typeface="Arial" panose="020B0604020202020204" pitchFamily="34" charset="0"/>
              <a:buChar char="•"/>
            </a:pPr>
            <a:r>
              <a:rPr lang="en-US" sz="3000" dirty="0"/>
              <a:t>It is done within the initial 5 business day window</a:t>
            </a:r>
          </a:p>
          <a:p>
            <a:pPr lvl="1">
              <a:buFont typeface="Arial" panose="020B0604020202020204" pitchFamily="34" charset="0"/>
              <a:buChar char="•"/>
            </a:pPr>
            <a:r>
              <a:rPr lang="en-US" sz="3000" dirty="0"/>
              <a:t>It is done in writing to the requestor</a:t>
            </a:r>
          </a:p>
          <a:p>
            <a:pPr lvl="1">
              <a:buFont typeface="Arial" panose="020B0604020202020204" pitchFamily="34" charset="0"/>
              <a:buChar char="•"/>
            </a:pPr>
            <a:r>
              <a:rPr lang="en-US" sz="3000" dirty="0"/>
              <a:t>A reason is provided consistent with Section 902</a:t>
            </a:r>
          </a:p>
          <a:p>
            <a:pPr lvl="1">
              <a:buFont typeface="Arial" panose="020B0604020202020204" pitchFamily="34" charset="0"/>
              <a:buChar char="•"/>
            </a:pPr>
            <a:r>
              <a:rPr lang="en-US" sz="3000" dirty="0"/>
              <a:t>A date is provided that the requestor can expect a response</a:t>
            </a:r>
          </a:p>
          <a:p>
            <a:pPr lvl="1">
              <a:buFont typeface="Arial" panose="020B0604020202020204" pitchFamily="34" charset="0"/>
              <a:buChar char="•"/>
            </a:pPr>
            <a:r>
              <a:rPr lang="en-US" sz="3000" dirty="0"/>
              <a:t>An estimate of costs is given </a:t>
            </a:r>
          </a:p>
          <a:p>
            <a:pPr>
              <a:buFont typeface="Arial" panose="020B0604020202020204" pitchFamily="34" charset="0"/>
              <a:buChar char="•"/>
            </a:pPr>
            <a:endParaRPr lang="en-US" dirty="0"/>
          </a:p>
        </p:txBody>
      </p:sp>
    </p:spTree>
    <p:extLst>
      <p:ext uri="{BB962C8B-B14F-4D97-AF65-F5344CB8AC3E}">
        <p14:creationId xmlns:p14="http://schemas.microsoft.com/office/powerpoint/2010/main" val="10869891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lstStyle/>
          <a:p>
            <a:r>
              <a:rPr lang="en-US" dirty="0"/>
              <a:t>Grounds for an Extension</a:t>
            </a:r>
          </a:p>
        </p:txBody>
      </p:sp>
      <p:sp>
        <p:nvSpPr>
          <p:cNvPr id="3" name="Content Placeholder 2"/>
          <p:cNvSpPr>
            <a:spLocks noGrp="1"/>
          </p:cNvSpPr>
          <p:nvPr>
            <p:ph idx="1"/>
          </p:nvPr>
        </p:nvSpPr>
        <p:spPr>
          <a:xfrm>
            <a:off x="457200" y="1828800"/>
            <a:ext cx="8229600" cy="4114800"/>
          </a:xfrm>
        </p:spPr>
        <p:txBody>
          <a:bodyPr>
            <a:normAutofit fontScale="92500" lnSpcReduction="10000"/>
          </a:bodyPr>
          <a:lstStyle/>
          <a:p>
            <a:pPr>
              <a:buFont typeface="Arial" panose="020B0604020202020204" pitchFamily="34" charset="0"/>
              <a:buChar char="•"/>
            </a:pPr>
            <a:r>
              <a:rPr lang="en-US" dirty="0"/>
              <a:t>The request requires redaction.</a:t>
            </a:r>
          </a:p>
          <a:p>
            <a:pPr>
              <a:buFont typeface="Arial" panose="020B0604020202020204" pitchFamily="34" charset="0"/>
              <a:buChar char="•"/>
            </a:pPr>
            <a:r>
              <a:rPr lang="en-US" dirty="0"/>
              <a:t>The request requires the agency to retrieve documents that are stored in a remote location.</a:t>
            </a:r>
          </a:p>
          <a:p>
            <a:pPr>
              <a:buFont typeface="Arial" panose="020B0604020202020204" pitchFamily="34" charset="0"/>
              <a:buChar char="•"/>
            </a:pPr>
            <a:r>
              <a:rPr lang="en-US" dirty="0"/>
              <a:t>The agency cannot respond due to “bona fide and specified” staffing issues.</a:t>
            </a:r>
          </a:p>
          <a:p>
            <a:pPr>
              <a:buFont typeface="Arial" panose="020B0604020202020204" pitchFamily="34" charset="0"/>
              <a:buChar char="•"/>
            </a:pPr>
            <a:r>
              <a:rPr lang="en-US" dirty="0"/>
              <a:t>A legal review is necessary to determine whether the record is subject to access.</a:t>
            </a:r>
          </a:p>
          <a:p>
            <a:pPr>
              <a:buFont typeface="Arial" panose="020B0604020202020204" pitchFamily="34" charset="0"/>
              <a:buChar char="•"/>
            </a:pPr>
            <a:r>
              <a:rPr lang="en-US" dirty="0"/>
              <a:t>The requester has not complied with the agency’s policies regarding access to records.</a:t>
            </a:r>
          </a:p>
          <a:p>
            <a:pPr>
              <a:buFont typeface="Arial" panose="020B0604020202020204" pitchFamily="34" charset="0"/>
              <a:buChar char="•"/>
            </a:pPr>
            <a:r>
              <a:rPr lang="en-US" dirty="0"/>
              <a:t>The requester refuses to pay applicable fees.</a:t>
            </a:r>
          </a:p>
          <a:p>
            <a:pPr>
              <a:buFont typeface="Arial" panose="020B0604020202020204" pitchFamily="34" charset="0"/>
              <a:buChar char="•"/>
            </a:pPr>
            <a:r>
              <a:rPr lang="en-US" dirty="0"/>
              <a:t>The extent or nature of the request precludes a response within the required time period.</a:t>
            </a:r>
          </a:p>
          <a:p>
            <a:pPr>
              <a:buFont typeface="Arial" panose="020B0604020202020204" pitchFamily="34" charset="0"/>
              <a:buChar char="•"/>
            </a:pPr>
            <a:endParaRPr lang="en-US" dirty="0"/>
          </a:p>
          <a:p>
            <a:pPr>
              <a:buFont typeface="Arial" panose="020B0604020202020204" pitchFamily="34" charset="0"/>
              <a:buChar char="•"/>
            </a:pPr>
            <a:endParaRPr lang="en-US" dirty="0"/>
          </a:p>
        </p:txBody>
      </p:sp>
    </p:spTree>
    <p:extLst>
      <p:ext uri="{BB962C8B-B14F-4D97-AF65-F5344CB8AC3E}">
        <p14:creationId xmlns:p14="http://schemas.microsoft.com/office/powerpoint/2010/main" val="13357530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1675</Words>
  <Application>Microsoft Office PowerPoint</Application>
  <PresentationFormat>On-screen Show (4:3)</PresentationFormat>
  <Paragraphs>154</Paragraphs>
  <Slides>26</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Arial</vt:lpstr>
      <vt:lpstr>Calibri</vt:lpstr>
      <vt:lpstr>Century Gothic</vt:lpstr>
      <vt:lpstr>Courier New</vt:lpstr>
      <vt:lpstr>Palatino Linotype</vt:lpstr>
      <vt:lpstr>Wingdings</vt:lpstr>
      <vt:lpstr>Executive</vt:lpstr>
      <vt:lpstr>Charter School Administration: Compliance with State and Federal Laws and Regulation</vt:lpstr>
      <vt:lpstr>Right to Know Law</vt:lpstr>
      <vt:lpstr>Right to Know Law, cont.</vt:lpstr>
      <vt:lpstr>Agency Obligations</vt:lpstr>
      <vt:lpstr>Prohibitions</vt:lpstr>
      <vt:lpstr>A request must…</vt:lpstr>
      <vt:lpstr>Upon receipt of a request...</vt:lpstr>
      <vt:lpstr>Extensions</vt:lpstr>
      <vt:lpstr>Grounds for an Extension</vt:lpstr>
      <vt:lpstr>Access/Payment Issues</vt:lpstr>
      <vt:lpstr>Denying Access</vt:lpstr>
      <vt:lpstr>Sunshine Act</vt:lpstr>
      <vt:lpstr>Public Notice</vt:lpstr>
      <vt:lpstr>Public Comment</vt:lpstr>
      <vt:lpstr>Executive Sessions</vt:lpstr>
      <vt:lpstr>Allowable Reasons for Executive Sessions</vt:lpstr>
      <vt:lpstr>Miscellaneous</vt:lpstr>
      <vt:lpstr>Ethics Law</vt:lpstr>
      <vt:lpstr>Statement of Financial Interest</vt:lpstr>
      <vt:lpstr>Statement of Financial Interest </vt:lpstr>
      <vt:lpstr>Statement of Financial Interest</vt:lpstr>
      <vt:lpstr>Statement of Financial Interest</vt:lpstr>
      <vt:lpstr>Statement of Financial Interest</vt:lpstr>
      <vt:lpstr>Penalty for Failure to File</vt:lpstr>
      <vt:lpstr>Restricted Activities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2013-03-08T16:24:49Z</dcterms:created>
  <dcterms:modified xsi:type="dcterms:W3CDTF">2018-03-06T17:01:27Z</dcterms:modified>
</cp:coreProperties>
</file>